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7" r:id="rId9"/>
    <p:sldId id="265" r:id="rId10"/>
    <p:sldId id="268" r:id="rId11"/>
    <p:sldId id="266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E1"/>
    <a:srgbClr val="243842"/>
    <a:srgbClr val="00ACE5"/>
    <a:srgbClr val="00A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2A61-4641-4FD3-91DF-C388D1EECADE}" type="datetimeFigureOut">
              <a:rPr lang="en-GB" smtClean="0"/>
              <a:t>04/07/2015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CD02-3475-414E-BCF5-FFA4C9425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720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2A61-4641-4FD3-91DF-C388D1EECADE}" type="datetimeFigureOut">
              <a:rPr lang="en-GB" smtClean="0"/>
              <a:t>04/07/2015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CD02-3475-414E-BCF5-FFA4C9425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838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2A61-4641-4FD3-91DF-C388D1EECADE}" type="datetimeFigureOut">
              <a:rPr lang="en-GB" smtClean="0"/>
              <a:t>04/07/2015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CD02-3475-414E-BCF5-FFA4C9425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103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588493"/>
            <a:ext cx="12192000" cy="1269507"/>
          </a:xfrm>
          <a:prstGeom prst="rect">
            <a:avLst/>
          </a:prstGeom>
          <a:solidFill>
            <a:srgbClr val="2438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-1" y="-47752"/>
            <a:ext cx="12192000" cy="1269507"/>
          </a:xfrm>
          <a:prstGeom prst="rect">
            <a:avLst/>
          </a:prstGeom>
          <a:solidFill>
            <a:srgbClr val="2438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8069"/>
            <a:ext cx="10530663" cy="123014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9FE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01815"/>
            <a:ext cx="10515600" cy="4206618"/>
          </a:xfrm>
        </p:spPr>
        <p:txBody>
          <a:bodyPr/>
          <a:lstStyle>
            <a:lvl1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2A61-4641-4FD3-91DF-C388D1EECADE}" type="datetimeFigureOut">
              <a:rPr lang="en-GB" smtClean="0"/>
              <a:t>04/07/2015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CD02-3475-414E-BCF5-FFA4C94256D9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4C4A5040-1630-4137-AD37-5B20C1DE0CB0" descr="79B17FEB-FC41-4B9A-93DF-202BA5E185E6@homerout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286" y="5594990"/>
            <a:ext cx="2923713" cy="126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465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2A61-4641-4FD3-91DF-C388D1EECADE}" type="datetimeFigureOut">
              <a:rPr lang="en-GB" smtClean="0"/>
              <a:t>04/07/2015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CD02-3475-414E-BCF5-FFA4C9425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829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2A61-4641-4FD3-91DF-C388D1EECADE}" type="datetimeFigureOut">
              <a:rPr lang="en-GB" smtClean="0"/>
              <a:t>04/07/2015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CD02-3475-414E-BCF5-FFA4C9425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40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2A61-4641-4FD3-91DF-C388D1EECADE}" type="datetimeFigureOut">
              <a:rPr lang="en-GB" smtClean="0"/>
              <a:t>04/07/2015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CD02-3475-414E-BCF5-FFA4C9425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467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2A61-4641-4FD3-91DF-C388D1EECADE}" type="datetimeFigureOut">
              <a:rPr lang="en-GB" smtClean="0"/>
              <a:t>04/07/2015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CD02-3475-414E-BCF5-FFA4C9425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140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2A61-4641-4FD3-91DF-C388D1EECADE}" type="datetimeFigureOut">
              <a:rPr lang="en-GB" smtClean="0"/>
              <a:t>04/07/2015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CD02-3475-414E-BCF5-FFA4C9425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557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2A61-4641-4FD3-91DF-C388D1EECADE}" type="datetimeFigureOut">
              <a:rPr lang="en-GB" smtClean="0"/>
              <a:t>04/07/2015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CD02-3475-414E-BCF5-FFA4C9425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602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2A61-4641-4FD3-91DF-C388D1EECADE}" type="datetimeFigureOut">
              <a:rPr lang="en-GB" smtClean="0"/>
              <a:t>04/07/2015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CD02-3475-414E-BCF5-FFA4C9425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511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A2A61-4641-4FD3-91DF-C388D1EECADE}" type="datetimeFigureOut">
              <a:rPr lang="en-GB" smtClean="0"/>
              <a:t>04/07/2015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CD02-3475-414E-BCF5-FFA4C9425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66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9" y="785674"/>
            <a:ext cx="12181101" cy="528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58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ACE5"/>
                </a:solidFill>
              </a:rPr>
              <a:t>CATS SCATTERING PANEL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417" y="1301750"/>
            <a:ext cx="5609166" cy="4206875"/>
          </a:xfrm>
        </p:spPr>
      </p:pic>
    </p:spTree>
    <p:extLst>
      <p:ext uri="{BB962C8B-B14F-4D97-AF65-F5344CB8AC3E}">
        <p14:creationId xmlns:p14="http://schemas.microsoft.com/office/powerpoint/2010/main" val="2728912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ACE5"/>
                </a:solidFill>
              </a:rPr>
              <a:t>CATS SCATTERING PANEL</a:t>
            </a:r>
            <a:endParaRPr lang="en-GB" dirty="0">
              <a:solidFill>
                <a:srgbClr val="00AC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This panel has been designed specifically for the </a:t>
            </a:r>
            <a:r>
              <a:rPr lang="en-GB" dirty="0" smtClean="0">
                <a:solidFill>
                  <a:srgbClr val="009FE1"/>
                </a:solidFill>
              </a:rPr>
              <a:t>CATS</a:t>
            </a:r>
            <a:r>
              <a:rPr lang="en-GB" dirty="0" smtClean="0"/>
              <a:t> system and provides effective scattering to around 500Hz.</a:t>
            </a:r>
          </a:p>
          <a:p>
            <a:r>
              <a:rPr lang="en-GB" dirty="0" smtClean="0"/>
              <a:t>The panel is injection moulded from a very strong 3mm ABS plastic to provide the best possible performance and stability.</a:t>
            </a:r>
          </a:p>
          <a:p>
            <a:r>
              <a:rPr lang="en-GB" dirty="0" smtClean="0"/>
              <a:t>The numerous irregular shaped faces cause the sound waves to be scattered rather than directly reflected back in to the room.</a:t>
            </a:r>
          </a:p>
          <a:p>
            <a:r>
              <a:rPr lang="en-GB" dirty="0" smtClean="0"/>
              <a:t>These scattered waves are reduced in energy and broadly dispersed which greatly improves the sense of spaciousness in the room and reduces the problem of reverberation.</a:t>
            </a:r>
          </a:p>
          <a:p>
            <a:r>
              <a:rPr lang="en-GB" dirty="0" smtClean="0"/>
              <a:t>By scattering rather than absorbing much of the sound </a:t>
            </a:r>
            <a:r>
              <a:rPr lang="en-GB" dirty="0" smtClean="0">
                <a:solidFill>
                  <a:srgbClr val="009FE1"/>
                </a:solidFill>
              </a:rPr>
              <a:t>CATS</a:t>
            </a:r>
            <a:r>
              <a:rPr lang="en-GB" dirty="0" smtClean="0"/>
              <a:t> results in a very high efficiency sound transfer which can be clearly heard in the improved dynamics and clarity of the overall audio system.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5781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RECENT PROJECT EXAMPLES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063" y="1325561"/>
            <a:ext cx="5609166" cy="4206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23" y="1325562"/>
            <a:ext cx="5609168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85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CATS – CINEMA ACOUSTIC TREATMENT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9FE1"/>
                </a:solidFill>
              </a:rPr>
              <a:t>CATS</a:t>
            </a:r>
            <a:r>
              <a:rPr lang="en-GB" dirty="0" smtClean="0"/>
              <a:t> is a unique acoustical treatment system designed to offer the maximum performance with the minimum loss of space across all frequencies.</a:t>
            </a:r>
          </a:p>
          <a:p>
            <a:r>
              <a:rPr lang="en-GB" dirty="0" smtClean="0">
                <a:solidFill>
                  <a:srgbClr val="009FE1"/>
                </a:solidFill>
              </a:rPr>
              <a:t>CATS</a:t>
            </a:r>
            <a:r>
              <a:rPr lang="en-GB" dirty="0" smtClean="0"/>
              <a:t> </a:t>
            </a:r>
            <a:r>
              <a:rPr lang="en-GB" dirty="0"/>
              <a:t>has been designed to specifically address the “three </a:t>
            </a:r>
            <a:r>
              <a:rPr lang="en-GB" dirty="0" err="1"/>
              <a:t>Rs</a:t>
            </a:r>
            <a:r>
              <a:rPr lang="en-GB" dirty="0"/>
              <a:t> of acoustics” - Resonance, Reverberation and Reflection.</a:t>
            </a:r>
          </a:p>
          <a:p>
            <a:r>
              <a:rPr lang="en-GB" dirty="0"/>
              <a:t>Each component in the system is targeted at one of these three acoustical problems resulting in a comprehensive and repeatable solution that remains easy to install and integrate in to the room. </a:t>
            </a:r>
          </a:p>
          <a:p>
            <a:r>
              <a:rPr lang="en-GB" dirty="0"/>
              <a:t>All of this is achieved within a depth of just 50mm.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156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ACE5"/>
                </a:solidFill>
              </a:rPr>
              <a:t>RESONANCE</a:t>
            </a:r>
            <a:endParaRPr lang="en-GB" dirty="0">
              <a:solidFill>
                <a:srgbClr val="00AC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Low frequency sounds have a very long wave length, up to 20m in home cinema. </a:t>
            </a:r>
          </a:p>
          <a:p>
            <a:r>
              <a:rPr lang="en-GB" dirty="0" smtClean="0"/>
              <a:t>As these waves are so long, they are bounced back on themselves by the room boundaries resulting in many of the most noticeable acoustic artefacts. </a:t>
            </a:r>
          </a:p>
          <a:p>
            <a:r>
              <a:rPr lang="en-GB" dirty="0" smtClean="0"/>
              <a:t>The effect of sound waves bouncing repeatedly between the room boundaries is called resonance.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036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ACE5"/>
                </a:solidFill>
              </a:rPr>
              <a:t>REVERBERATION</a:t>
            </a:r>
            <a:endParaRPr lang="en-GB" dirty="0">
              <a:solidFill>
                <a:srgbClr val="00AC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Sound waves can be long and travel at surprisingly low speed. </a:t>
            </a:r>
          </a:p>
          <a:p>
            <a:r>
              <a:rPr lang="en-GB" dirty="0" smtClean="0"/>
              <a:t>As the sound waves bounce off the room boundaries they lose some energy but do not disappear completely. </a:t>
            </a:r>
            <a:endParaRPr lang="en-GB" dirty="0" smtClean="0"/>
          </a:p>
          <a:p>
            <a:r>
              <a:rPr lang="en-GB" dirty="0" smtClean="0"/>
              <a:t>We </a:t>
            </a:r>
            <a:r>
              <a:rPr lang="en-GB" dirty="0" smtClean="0"/>
              <a:t>can hear these </a:t>
            </a:r>
            <a:r>
              <a:rPr lang="en-GB" dirty="0" smtClean="0"/>
              <a:t>repeated sounds </a:t>
            </a:r>
            <a:r>
              <a:rPr lang="en-GB" dirty="0" smtClean="0"/>
              <a:t>for some amount of time after the original sound is over.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 smtClean="0"/>
              <a:t>effect of sound waves taking some to decay to silence is called reverberation.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8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ACE5"/>
                </a:solidFill>
              </a:rPr>
              <a:t>REFLECTIONS</a:t>
            </a:r>
            <a:endParaRPr lang="en-GB" dirty="0">
              <a:solidFill>
                <a:srgbClr val="00AC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Sound waves travel in straight lines and when they hit a boundary they are bounced back in a very specific direction. </a:t>
            </a:r>
          </a:p>
          <a:p>
            <a:r>
              <a:rPr lang="en-GB" dirty="0" smtClean="0"/>
              <a:t>This is very much like the behaviour of a pool ball bouncing off the cushion. </a:t>
            </a:r>
          </a:p>
          <a:p>
            <a:r>
              <a:rPr lang="en-GB" dirty="0" smtClean="0"/>
              <a:t>Our auditory system uses these spatial cues to work out where sounds are coming from so they are very important to our experience. </a:t>
            </a:r>
          </a:p>
          <a:p>
            <a:r>
              <a:rPr lang="en-GB" dirty="0" smtClean="0"/>
              <a:t>The effect of sound waves bouncing off a boundary is called reflection.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665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ACE5"/>
                </a:solidFill>
              </a:rPr>
              <a:t>CATS – DESIGN SERVICE</a:t>
            </a:r>
            <a:endParaRPr lang="en-GB" dirty="0">
              <a:solidFill>
                <a:srgbClr val="00AC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Step 1 </a:t>
            </a:r>
          </a:p>
          <a:p>
            <a:pPr lvl="1"/>
            <a:r>
              <a:rPr lang="en-GB" dirty="0" smtClean="0"/>
              <a:t>Using a proprietary computer model calculate the quantity of each panel required to meet our strict reverberation target.</a:t>
            </a:r>
          </a:p>
          <a:p>
            <a:r>
              <a:rPr lang="en-GB" dirty="0" smtClean="0"/>
              <a:t>Step 2</a:t>
            </a:r>
          </a:p>
          <a:p>
            <a:pPr lvl="1"/>
            <a:r>
              <a:rPr lang="en-GB" dirty="0" smtClean="0"/>
              <a:t>Position low frequency effects speakers and </a:t>
            </a:r>
            <a:r>
              <a:rPr lang="en-GB" dirty="0" smtClean="0">
                <a:solidFill>
                  <a:srgbClr val="009FE1"/>
                </a:solidFill>
              </a:rPr>
              <a:t>CATS</a:t>
            </a:r>
            <a:r>
              <a:rPr lang="en-GB" dirty="0" smtClean="0"/>
              <a:t> </a:t>
            </a:r>
            <a:r>
              <a:rPr lang="en-GB" dirty="0" err="1"/>
              <a:t>M</a:t>
            </a:r>
            <a:r>
              <a:rPr lang="en-GB" dirty="0" err="1" smtClean="0"/>
              <a:t>ultipanels</a:t>
            </a:r>
            <a:r>
              <a:rPr lang="en-GB" dirty="0" smtClean="0"/>
              <a:t> </a:t>
            </a:r>
            <a:r>
              <a:rPr lang="en-GB" dirty="0" smtClean="0"/>
              <a:t>to optimise the resonance response of the room.</a:t>
            </a:r>
          </a:p>
          <a:p>
            <a:r>
              <a:rPr lang="en-GB" dirty="0" smtClean="0"/>
              <a:t>Step 3</a:t>
            </a:r>
          </a:p>
          <a:p>
            <a:pPr lvl="1"/>
            <a:r>
              <a:rPr lang="en-GB" dirty="0" smtClean="0"/>
              <a:t>Position the scattering panels and remaining </a:t>
            </a:r>
            <a:r>
              <a:rPr lang="en-GB" dirty="0" err="1"/>
              <a:t>M</a:t>
            </a:r>
            <a:r>
              <a:rPr lang="en-GB" dirty="0" err="1" smtClean="0"/>
              <a:t>ultipanels</a:t>
            </a:r>
            <a:r>
              <a:rPr lang="en-GB" dirty="0" smtClean="0"/>
              <a:t> </a:t>
            </a:r>
            <a:r>
              <a:rPr lang="en-GB" dirty="0" smtClean="0"/>
              <a:t>to optimise the reflection response of the room.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88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ACE5"/>
                </a:solidFill>
              </a:rPr>
              <a:t>CATS MULTIPANEL – HARD SIDE</a:t>
            </a:r>
            <a:endParaRPr lang="en-GB" dirty="0">
              <a:solidFill>
                <a:srgbClr val="00AC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is a diaphragmatic absorber which is used to control resonance in the low frequency range</a:t>
            </a:r>
          </a:p>
          <a:p>
            <a:r>
              <a:rPr lang="en-GB" dirty="0" smtClean="0"/>
              <a:t>Sound waves have their highest pressure at the room boundaries. This pressure causes the </a:t>
            </a:r>
            <a:r>
              <a:rPr lang="en-GB" dirty="0" err="1"/>
              <a:t>M</a:t>
            </a:r>
            <a:r>
              <a:rPr lang="en-GB" dirty="0" err="1" smtClean="0"/>
              <a:t>ultipanel</a:t>
            </a:r>
            <a:r>
              <a:rPr lang="en-GB" dirty="0" smtClean="0"/>
              <a:t> </a:t>
            </a:r>
            <a:r>
              <a:rPr lang="en-GB" dirty="0" smtClean="0"/>
              <a:t>to compress converting the sound energy in to motion. </a:t>
            </a:r>
          </a:p>
          <a:p>
            <a:r>
              <a:rPr lang="en-GB" dirty="0" smtClean="0"/>
              <a:t>Reducing the energy of the sound wave at the boundary greatly reduces the strength of the wave being bounced back in to the room</a:t>
            </a:r>
          </a:p>
          <a:p>
            <a:r>
              <a:rPr lang="en-GB" dirty="0" smtClean="0"/>
              <a:t>The Hard Side of the </a:t>
            </a:r>
            <a:r>
              <a:rPr lang="en-GB" dirty="0" err="1" smtClean="0"/>
              <a:t>Multipanel</a:t>
            </a:r>
            <a:r>
              <a:rPr lang="en-GB" dirty="0" smtClean="0"/>
              <a:t> is only effective against the lowest frequency waves. A large area of these panels is the key to efficiency of </a:t>
            </a:r>
            <a:r>
              <a:rPr lang="en-GB" dirty="0" smtClean="0">
                <a:solidFill>
                  <a:srgbClr val="009FE1"/>
                </a:solidFill>
              </a:rPr>
              <a:t>CATS</a:t>
            </a:r>
            <a:r>
              <a:rPr lang="en-GB" dirty="0" smtClean="0"/>
              <a:t> at low frequencies.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032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ACE5"/>
                </a:solidFill>
              </a:rPr>
              <a:t>CATS MULTIPANEL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005" y="1325561"/>
            <a:ext cx="5609166" cy="420687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59" y="1325562"/>
            <a:ext cx="5609167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59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ACE5"/>
                </a:solidFill>
              </a:rPr>
              <a:t>CATS MULTIPANEL – SOFT SIDE</a:t>
            </a:r>
            <a:endParaRPr lang="en-GB" dirty="0">
              <a:solidFill>
                <a:srgbClr val="00AC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is a porous absorber which is used to control reverberation in the mid to high frequency range.</a:t>
            </a:r>
          </a:p>
          <a:p>
            <a:r>
              <a:rPr lang="en-GB" dirty="0" smtClean="0"/>
              <a:t>Sound waves cause movement of air particles which are obstructed by the fibres in the multipage converting the sound energy in to tiny amounts of heat.</a:t>
            </a:r>
          </a:p>
          <a:p>
            <a:r>
              <a:rPr lang="en-GB" dirty="0" smtClean="0"/>
              <a:t>The Soft Side of the </a:t>
            </a:r>
            <a:r>
              <a:rPr lang="en-GB" dirty="0" err="1" smtClean="0"/>
              <a:t>Multipanel</a:t>
            </a:r>
            <a:r>
              <a:rPr lang="en-GB" dirty="0" smtClean="0"/>
              <a:t> becomes more efficient as frequency increases. It must be used sparingly to help meet </a:t>
            </a:r>
            <a:r>
              <a:rPr lang="en-GB" dirty="0" smtClean="0">
                <a:solidFill>
                  <a:srgbClr val="009FE1"/>
                </a:solidFill>
              </a:rPr>
              <a:t>CATS</a:t>
            </a:r>
            <a:r>
              <a:rPr lang="en-GB" dirty="0" smtClean="0"/>
              <a:t> reverberation targets.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42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671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Open Sans</vt:lpstr>
      <vt:lpstr>Office Theme</vt:lpstr>
      <vt:lpstr>PowerPoint Presentation</vt:lpstr>
      <vt:lpstr>CATS – CINEMA ACOUSTIC TREATMENT SYSTEM</vt:lpstr>
      <vt:lpstr>RESONANCE</vt:lpstr>
      <vt:lpstr>REVERBERATION</vt:lpstr>
      <vt:lpstr>REFLECTIONS</vt:lpstr>
      <vt:lpstr>CATS – DESIGN SERVICE</vt:lpstr>
      <vt:lpstr>CATS MULTIPANEL – HARD SIDE</vt:lpstr>
      <vt:lpstr>CATS MULTIPANEL</vt:lpstr>
      <vt:lpstr>CATS MULTIPANEL – SOFT SIDE</vt:lpstr>
      <vt:lpstr>CATS SCATTERING PANEL</vt:lpstr>
      <vt:lpstr>CATS SCATTERING PANEL</vt:lpstr>
      <vt:lpstr>RECENT PROJECT EXAMPLES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CATS</dc:title>
  <dc:creator>Neil Davidson</dc:creator>
  <cp:lastModifiedBy>Neil Davidson</cp:lastModifiedBy>
  <cp:revision>20</cp:revision>
  <dcterms:created xsi:type="dcterms:W3CDTF">2015-07-03T19:31:10Z</dcterms:created>
  <dcterms:modified xsi:type="dcterms:W3CDTF">2015-07-04T22:11:18Z</dcterms:modified>
</cp:coreProperties>
</file>